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60" r:id="rId3"/>
    <p:sldId id="257" r:id="rId4"/>
    <p:sldId id="258" r:id="rId5"/>
    <p:sldId id="261" r:id="rId6"/>
    <p:sldId id="263" r:id="rId7"/>
    <p:sldId id="264" r:id="rId8"/>
    <p:sldId id="259" r:id="rId9"/>
    <p:sldId id="262"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40780D1A-417B-469E-8464-D4A1904FA9E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B299F7E-A52C-4447-AF9B-65805743B68B}">
      <dgm:prSet/>
      <dgm:spPr/>
      <dgm:t>
        <a:bodyPr/>
        <a:lstStyle/>
        <a:p>
          <a:r>
            <a:rPr kumimoji="1" lang="en-US" baseline="0" dirty="0"/>
            <a:t>A black hole is a region of spacetime wherein gravity is so strong that no matter or electromagnetic energy (e.g. light) can escape it.</a:t>
          </a:r>
          <a:endParaRPr lang="en-US" dirty="0"/>
        </a:p>
      </dgm:t>
    </dgm:pt>
    <dgm:pt modelId="{0E8BC93B-0A68-4FA5-9150-8666AF231053}" type="parTrans" cxnId="{2049F646-14F1-476E-A2D2-71240B2A8D58}">
      <dgm:prSet/>
      <dgm:spPr/>
      <dgm:t>
        <a:bodyPr/>
        <a:lstStyle/>
        <a:p>
          <a:endParaRPr lang="en-US"/>
        </a:p>
      </dgm:t>
    </dgm:pt>
    <dgm:pt modelId="{743BF6DF-CB91-45EF-8A2A-B01A95D27543}" type="sibTrans" cxnId="{2049F646-14F1-476E-A2D2-71240B2A8D58}">
      <dgm:prSet/>
      <dgm:spPr/>
      <dgm:t>
        <a:bodyPr/>
        <a:lstStyle/>
        <a:p>
          <a:endParaRPr lang="en-US"/>
        </a:p>
      </dgm:t>
    </dgm:pt>
    <dgm:pt modelId="{6542A88C-7AB4-45C6-8FB9-825DBC4E9DB5}">
      <dgm:prSet/>
      <dgm:spPr/>
      <dgm:t>
        <a:bodyPr/>
        <a:lstStyle/>
        <a:p>
          <a:r>
            <a:rPr kumimoji="1" lang="en-US" baseline="0" dirty="0"/>
            <a:t>Anyway, this is a very massive object. That means its motion produces gravitational waves that are easier to observe.</a:t>
          </a:r>
          <a:endParaRPr lang="en-US" dirty="0"/>
        </a:p>
      </dgm:t>
    </dgm:pt>
    <dgm:pt modelId="{AA6FA480-BFF9-497C-A56D-7FAA3E227A6E}" type="parTrans" cxnId="{DB2920BF-F6A8-4D9B-9BF3-8B6572780C79}">
      <dgm:prSet/>
      <dgm:spPr/>
      <dgm:t>
        <a:bodyPr/>
        <a:lstStyle/>
        <a:p>
          <a:endParaRPr lang="en-US"/>
        </a:p>
      </dgm:t>
    </dgm:pt>
    <dgm:pt modelId="{18170F47-C127-4D86-AA3F-2E023D5C988D}" type="sibTrans" cxnId="{DB2920BF-F6A8-4D9B-9BF3-8B6572780C79}">
      <dgm:prSet/>
      <dgm:spPr/>
      <dgm:t>
        <a:bodyPr/>
        <a:lstStyle/>
        <a:p>
          <a:endParaRPr lang="en-US"/>
        </a:p>
      </dgm:t>
    </dgm:pt>
    <dgm:pt modelId="{1A5EE819-8BEA-4D25-9A23-1ABDB0ABDD10}" type="pres">
      <dgm:prSet presAssocID="{40780D1A-417B-469E-8464-D4A1904FA9E7}" presName="root" presStyleCnt="0">
        <dgm:presLayoutVars>
          <dgm:dir/>
          <dgm:resizeHandles val="exact"/>
        </dgm:presLayoutVars>
      </dgm:prSet>
      <dgm:spPr/>
    </dgm:pt>
    <dgm:pt modelId="{FF96FF09-08BF-427A-82F0-A5CA907EA3DF}" type="pres">
      <dgm:prSet presAssocID="{9B299F7E-A52C-4447-AF9B-65805743B68B}" presName="compNode" presStyleCnt="0"/>
      <dgm:spPr/>
    </dgm:pt>
    <dgm:pt modelId="{A139E779-2E68-4AFE-BA60-5C81398476E9}" type="pres">
      <dgm:prSet presAssocID="{9B299F7E-A52C-4447-AF9B-65805743B68B}" presName="bgRect" presStyleLbl="bgShp" presStyleIdx="0" presStyleCnt="2"/>
      <dgm:spPr/>
    </dgm:pt>
    <dgm:pt modelId="{CE80499C-6C37-420F-8BF1-F93613D2612B}" type="pres">
      <dgm:prSet presAssocID="{9B299F7E-A52C-4447-AF9B-65805743B68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原子"/>
        </a:ext>
      </dgm:extLst>
    </dgm:pt>
    <dgm:pt modelId="{353032D7-C6A4-4BDE-AEC0-E1FCEBA02264}" type="pres">
      <dgm:prSet presAssocID="{9B299F7E-A52C-4447-AF9B-65805743B68B}" presName="spaceRect" presStyleCnt="0"/>
      <dgm:spPr/>
    </dgm:pt>
    <dgm:pt modelId="{9BF66ACD-E236-4FC1-9313-E93261C65D90}" type="pres">
      <dgm:prSet presAssocID="{9B299F7E-A52C-4447-AF9B-65805743B68B}" presName="parTx" presStyleLbl="revTx" presStyleIdx="0" presStyleCnt="2">
        <dgm:presLayoutVars>
          <dgm:chMax val="0"/>
          <dgm:chPref val="0"/>
        </dgm:presLayoutVars>
      </dgm:prSet>
      <dgm:spPr/>
    </dgm:pt>
    <dgm:pt modelId="{2E1D5210-D587-4CD6-871C-9A55EF3DFA41}" type="pres">
      <dgm:prSet presAssocID="{743BF6DF-CB91-45EF-8A2A-B01A95D27543}" presName="sibTrans" presStyleCnt="0"/>
      <dgm:spPr/>
    </dgm:pt>
    <dgm:pt modelId="{8FD4A3E8-BF99-434C-AB0B-DF776E3E875F}" type="pres">
      <dgm:prSet presAssocID="{6542A88C-7AB4-45C6-8FB9-825DBC4E9DB5}" presName="compNode" presStyleCnt="0"/>
      <dgm:spPr/>
    </dgm:pt>
    <dgm:pt modelId="{1799B0A3-91B4-4E0A-A206-491E1843E597}" type="pres">
      <dgm:prSet presAssocID="{6542A88C-7AB4-45C6-8FB9-825DBC4E9DB5}" presName="bgRect" presStyleLbl="bgShp" presStyleIdx="1" presStyleCnt="2"/>
      <dgm:spPr/>
    </dgm:pt>
    <dgm:pt modelId="{2CC4A5E5-1F59-4B96-9357-B1890EE4D115}" type="pres">
      <dgm:prSet presAssocID="{6542A88C-7AB4-45C6-8FB9-825DBC4E9DB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idge scene"/>
        </a:ext>
      </dgm:extLst>
    </dgm:pt>
    <dgm:pt modelId="{385BF66A-8B07-4B6B-B87C-2A0C99D1AE15}" type="pres">
      <dgm:prSet presAssocID="{6542A88C-7AB4-45C6-8FB9-825DBC4E9DB5}" presName="spaceRect" presStyleCnt="0"/>
      <dgm:spPr/>
    </dgm:pt>
    <dgm:pt modelId="{519F325A-20F0-4D43-BFD7-C25F1B54A5E0}" type="pres">
      <dgm:prSet presAssocID="{6542A88C-7AB4-45C6-8FB9-825DBC4E9DB5}" presName="parTx" presStyleLbl="revTx" presStyleIdx="1" presStyleCnt="2">
        <dgm:presLayoutVars>
          <dgm:chMax val="0"/>
          <dgm:chPref val="0"/>
        </dgm:presLayoutVars>
      </dgm:prSet>
      <dgm:spPr/>
    </dgm:pt>
  </dgm:ptLst>
  <dgm:cxnLst>
    <dgm:cxn modelId="{2049F646-14F1-476E-A2D2-71240B2A8D58}" srcId="{40780D1A-417B-469E-8464-D4A1904FA9E7}" destId="{9B299F7E-A52C-4447-AF9B-65805743B68B}" srcOrd="0" destOrd="0" parTransId="{0E8BC93B-0A68-4FA5-9150-8666AF231053}" sibTransId="{743BF6DF-CB91-45EF-8A2A-B01A95D27543}"/>
    <dgm:cxn modelId="{140B4F6F-7282-451A-9E09-3D7D0C94F6AB}" type="presOf" srcId="{9B299F7E-A52C-4447-AF9B-65805743B68B}" destId="{9BF66ACD-E236-4FC1-9313-E93261C65D90}" srcOrd="0" destOrd="0" presId="urn:microsoft.com/office/officeart/2018/2/layout/IconVerticalSolidList"/>
    <dgm:cxn modelId="{DB2920BF-F6A8-4D9B-9BF3-8B6572780C79}" srcId="{40780D1A-417B-469E-8464-D4A1904FA9E7}" destId="{6542A88C-7AB4-45C6-8FB9-825DBC4E9DB5}" srcOrd="1" destOrd="0" parTransId="{AA6FA480-BFF9-497C-A56D-7FAA3E227A6E}" sibTransId="{18170F47-C127-4D86-AA3F-2E023D5C988D}"/>
    <dgm:cxn modelId="{87C23FD3-85FD-4CE3-909F-6B64E742BB00}" type="presOf" srcId="{40780D1A-417B-469E-8464-D4A1904FA9E7}" destId="{1A5EE819-8BEA-4D25-9A23-1ABDB0ABDD10}" srcOrd="0" destOrd="0" presId="urn:microsoft.com/office/officeart/2018/2/layout/IconVerticalSolidList"/>
    <dgm:cxn modelId="{3E0D82DF-AE0B-40B5-A956-E169BCEE991F}" type="presOf" srcId="{6542A88C-7AB4-45C6-8FB9-825DBC4E9DB5}" destId="{519F325A-20F0-4D43-BFD7-C25F1B54A5E0}" srcOrd="0" destOrd="0" presId="urn:microsoft.com/office/officeart/2018/2/layout/IconVerticalSolidList"/>
    <dgm:cxn modelId="{BFB4C595-E40F-4C8E-8B67-C1312DAAF644}" type="presParOf" srcId="{1A5EE819-8BEA-4D25-9A23-1ABDB0ABDD10}" destId="{FF96FF09-08BF-427A-82F0-A5CA907EA3DF}" srcOrd="0" destOrd="0" presId="urn:microsoft.com/office/officeart/2018/2/layout/IconVerticalSolidList"/>
    <dgm:cxn modelId="{2423EF9C-B973-46D9-9A46-A248E60EC971}" type="presParOf" srcId="{FF96FF09-08BF-427A-82F0-A5CA907EA3DF}" destId="{A139E779-2E68-4AFE-BA60-5C81398476E9}" srcOrd="0" destOrd="0" presId="urn:microsoft.com/office/officeart/2018/2/layout/IconVerticalSolidList"/>
    <dgm:cxn modelId="{78FCEA9F-D5F8-4273-AAF6-0D927FEFB434}" type="presParOf" srcId="{FF96FF09-08BF-427A-82F0-A5CA907EA3DF}" destId="{CE80499C-6C37-420F-8BF1-F93613D2612B}" srcOrd="1" destOrd="0" presId="urn:microsoft.com/office/officeart/2018/2/layout/IconVerticalSolidList"/>
    <dgm:cxn modelId="{3B13FA08-E193-4A7C-9A4D-9291ACA1B1EB}" type="presParOf" srcId="{FF96FF09-08BF-427A-82F0-A5CA907EA3DF}" destId="{353032D7-C6A4-4BDE-AEC0-E1FCEBA02264}" srcOrd="2" destOrd="0" presId="urn:microsoft.com/office/officeart/2018/2/layout/IconVerticalSolidList"/>
    <dgm:cxn modelId="{0BB3049D-22C1-4A76-996A-1C32022CB184}" type="presParOf" srcId="{FF96FF09-08BF-427A-82F0-A5CA907EA3DF}" destId="{9BF66ACD-E236-4FC1-9313-E93261C65D90}" srcOrd="3" destOrd="0" presId="urn:microsoft.com/office/officeart/2018/2/layout/IconVerticalSolidList"/>
    <dgm:cxn modelId="{68E76470-B329-430E-ADBC-97473952ED7D}" type="presParOf" srcId="{1A5EE819-8BEA-4D25-9A23-1ABDB0ABDD10}" destId="{2E1D5210-D587-4CD6-871C-9A55EF3DFA41}" srcOrd="1" destOrd="0" presId="urn:microsoft.com/office/officeart/2018/2/layout/IconVerticalSolidList"/>
    <dgm:cxn modelId="{3768EA6E-9C15-40D1-9EA6-ABC15D995B66}" type="presParOf" srcId="{1A5EE819-8BEA-4D25-9A23-1ABDB0ABDD10}" destId="{8FD4A3E8-BF99-434C-AB0B-DF776E3E875F}" srcOrd="2" destOrd="0" presId="urn:microsoft.com/office/officeart/2018/2/layout/IconVerticalSolidList"/>
    <dgm:cxn modelId="{41615EFC-BD90-489E-B98B-47164DDF4CAB}" type="presParOf" srcId="{8FD4A3E8-BF99-434C-AB0B-DF776E3E875F}" destId="{1799B0A3-91B4-4E0A-A206-491E1843E597}" srcOrd="0" destOrd="0" presId="urn:microsoft.com/office/officeart/2018/2/layout/IconVerticalSolidList"/>
    <dgm:cxn modelId="{93B30E91-B5B8-4831-8471-E928A7AF41DD}" type="presParOf" srcId="{8FD4A3E8-BF99-434C-AB0B-DF776E3E875F}" destId="{2CC4A5E5-1F59-4B96-9357-B1890EE4D115}" srcOrd="1" destOrd="0" presId="urn:microsoft.com/office/officeart/2018/2/layout/IconVerticalSolidList"/>
    <dgm:cxn modelId="{3DAA4036-9E47-4796-B8F0-BFABFEEB0A0D}" type="presParOf" srcId="{8FD4A3E8-BF99-434C-AB0B-DF776E3E875F}" destId="{385BF66A-8B07-4B6B-B87C-2A0C99D1AE15}" srcOrd="2" destOrd="0" presId="urn:microsoft.com/office/officeart/2018/2/layout/IconVerticalSolidList"/>
    <dgm:cxn modelId="{56F00D3A-FC5C-4551-9897-62515BC45E64}" type="presParOf" srcId="{8FD4A3E8-BF99-434C-AB0B-DF776E3E875F}" destId="{519F325A-20F0-4D43-BFD7-C25F1B54A5E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39E779-2E68-4AFE-BA60-5C81398476E9}">
      <dsp:nvSpPr>
        <dsp:cNvPr id="0" name=""/>
        <dsp:cNvSpPr/>
      </dsp:nvSpPr>
      <dsp:spPr>
        <a:xfrm>
          <a:off x="0" y="906399"/>
          <a:ext cx="6506304" cy="167335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80499C-6C37-420F-8BF1-F93613D2612B}">
      <dsp:nvSpPr>
        <dsp:cNvPr id="0" name=""/>
        <dsp:cNvSpPr/>
      </dsp:nvSpPr>
      <dsp:spPr>
        <a:xfrm>
          <a:off x="506188" y="1282903"/>
          <a:ext cx="920343" cy="9203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BF66ACD-E236-4FC1-9313-E93261C65D90}">
      <dsp:nvSpPr>
        <dsp:cNvPr id="0" name=""/>
        <dsp:cNvSpPr/>
      </dsp:nvSpPr>
      <dsp:spPr>
        <a:xfrm>
          <a:off x="1932721" y="906399"/>
          <a:ext cx="4573582" cy="1673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096" tIns="177096" rIns="177096" bIns="177096" numCol="1" spcCol="1270" anchor="ctr" anchorCtr="0">
          <a:noAutofit/>
        </a:bodyPr>
        <a:lstStyle/>
        <a:p>
          <a:pPr marL="0" lvl="0" indent="0" algn="l" defTabSz="933450">
            <a:lnSpc>
              <a:spcPct val="90000"/>
            </a:lnSpc>
            <a:spcBef>
              <a:spcPct val="0"/>
            </a:spcBef>
            <a:spcAft>
              <a:spcPct val="35000"/>
            </a:spcAft>
            <a:buNone/>
          </a:pPr>
          <a:r>
            <a:rPr kumimoji="1" lang="en-US" sz="2100" kern="1200" baseline="0" dirty="0"/>
            <a:t>A black hole is a region of spacetime wherein gravity is so strong that no matter or electromagnetic energy (e.g. light) can escape it.</a:t>
          </a:r>
          <a:endParaRPr lang="en-US" sz="2100" kern="1200" dirty="0"/>
        </a:p>
      </dsp:txBody>
      <dsp:txXfrm>
        <a:off x="1932721" y="906399"/>
        <a:ext cx="4573582" cy="1673352"/>
      </dsp:txXfrm>
    </dsp:sp>
    <dsp:sp modelId="{1799B0A3-91B4-4E0A-A206-491E1843E597}">
      <dsp:nvSpPr>
        <dsp:cNvPr id="0" name=""/>
        <dsp:cNvSpPr/>
      </dsp:nvSpPr>
      <dsp:spPr>
        <a:xfrm>
          <a:off x="0" y="2998089"/>
          <a:ext cx="6506304" cy="167335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C4A5E5-1F59-4B96-9357-B1890EE4D115}">
      <dsp:nvSpPr>
        <dsp:cNvPr id="0" name=""/>
        <dsp:cNvSpPr/>
      </dsp:nvSpPr>
      <dsp:spPr>
        <a:xfrm>
          <a:off x="506188" y="3374593"/>
          <a:ext cx="920343" cy="9203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19F325A-20F0-4D43-BFD7-C25F1B54A5E0}">
      <dsp:nvSpPr>
        <dsp:cNvPr id="0" name=""/>
        <dsp:cNvSpPr/>
      </dsp:nvSpPr>
      <dsp:spPr>
        <a:xfrm>
          <a:off x="1932721" y="2998089"/>
          <a:ext cx="4573582" cy="1673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096" tIns="177096" rIns="177096" bIns="177096" numCol="1" spcCol="1270" anchor="ctr" anchorCtr="0">
          <a:noAutofit/>
        </a:bodyPr>
        <a:lstStyle/>
        <a:p>
          <a:pPr marL="0" lvl="0" indent="0" algn="l" defTabSz="933450">
            <a:lnSpc>
              <a:spcPct val="90000"/>
            </a:lnSpc>
            <a:spcBef>
              <a:spcPct val="0"/>
            </a:spcBef>
            <a:spcAft>
              <a:spcPct val="35000"/>
            </a:spcAft>
            <a:buNone/>
          </a:pPr>
          <a:r>
            <a:rPr kumimoji="1" lang="en-US" sz="2100" kern="1200" baseline="0" dirty="0"/>
            <a:t>Anyway, this is a very massive object. That means its motion produces gravitational waves that are easier to observe.</a:t>
          </a:r>
          <a:endParaRPr lang="en-US" sz="2100" kern="1200" dirty="0"/>
        </a:p>
      </dsp:txBody>
      <dsp:txXfrm>
        <a:off x="1932721" y="2998089"/>
        <a:ext cx="4573582" cy="167335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sv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82214F-150F-314A-ABC2-6D8802F7266E}" type="datetimeFigureOut">
              <a:rPr kumimoji="1" lang="zh-CN" altLang="en-US" smtClean="0"/>
              <a:t>2024/11/3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16CDDE-C5BE-224E-B7E7-CD04421E77BE}" type="slidenum">
              <a:rPr kumimoji="1" lang="zh-CN" altLang="en-US" smtClean="0"/>
              <a:t>‹#›</a:t>
            </a:fld>
            <a:endParaRPr kumimoji="1" lang="zh-CN" altLang="en-US"/>
          </a:p>
        </p:txBody>
      </p:sp>
    </p:spTree>
    <p:extLst>
      <p:ext uri="{BB962C8B-B14F-4D97-AF65-F5344CB8AC3E}">
        <p14:creationId xmlns:p14="http://schemas.microsoft.com/office/powerpoint/2010/main" val="3464071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316CDDE-C5BE-224E-B7E7-CD04421E77BE}" type="slidenum">
              <a:rPr kumimoji="1" lang="zh-CN" altLang="en-US" smtClean="0"/>
              <a:t>3</a:t>
            </a:fld>
            <a:endParaRPr kumimoji="1" lang="zh-CN" altLang="en-US"/>
          </a:p>
        </p:txBody>
      </p:sp>
    </p:spTree>
    <p:extLst>
      <p:ext uri="{BB962C8B-B14F-4D97-AF65-F5344CB8AC3E}">
        <p14:creationId xmlns:p14="http://schemas.microsoft.com/office/powerpoint/2010/main" val="3022636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11/3/24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11/3/24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11/3/24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11/3/24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11/3/24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11/3/24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11/3/24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11/3/24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11/3/24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30DECA-E52C-4D56-96B9-718590A2E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A046A95-1E4D-4EAE-9146-822CF94F04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E94C9933-93E1-43FF-8BC2-8F0B7794D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2" name="Freeform 6">
              <a:extLst>
                <a:ext uri="{FF2B5EF4-FFF2-40B4-BE49-F238E27FC236}">
                  <a16:creationId xmlns:a16="http://schemas.microsoft.com/office/drawing/2014/main" id="{B3AA8CBD-7A2E-4084-A09F-484D16658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p:nvSpPr>
          <p:cNvPr id="2" name="标题 1">
            <a:extLst>
              <a:ext uri="{FF2B5EF4-FFF2-40B4-BE49-F238E27FC236}">
                <a16:creationId xmlns:a16="http://schemas.microsoft.com/office/drawing/2014/main" id="{4623951F-DB1F-1137-3628-D08C10480F2C}"/>
              </a:ext>
            </a:extLst>
          </p:cNvPr>
          <p:cNvSpPr>
            <a:spLocks noGrp="1"/>
          </p:cNvSpPr>
          <p:nvPr>
            <p:ph type="ctrTitle"/>
          </p:nvPr>
        </p:nvSpPr>
        <p:spPr>
          <a:xfrm>
            <a:off x="1562669" y="1480930"/>
            <a:ext cx="8447964" cy="3254321"/>
          </a:xfrm>
        </p:spPr>
        <p:txBody>
          <a:bodyPr>
            <a:normAutofit/>
          </a:bodyPr>
          <a:lstStyle/>
          <a:p>
            <a:pPr algn="l"/>
            <a:r>
              <a:rPr kumimoji="1" lang="en-US" altLang="zh-CN" sz="6600" dirty="0"/>
              <a:t>Project 3</a:t>
            </a:r>
            <a:endParaRPr kumimoji="1" lang="zh-CN" altLang="en-US" sz="6600" dirty="0"/>
          </a:p>
        </p:txBody>
      </p:sp>
      <p:sp>
        <p:nvSpPr>
          <p:cNvPr id="3" name="副标题 2">
            <a:extLst>
              <a:ext uri="{FF2B5EF4-FFF2-40B4-BE49-F238E27FC236}">
                <a16:creationId xmlns:a16="http://schemas.microsoft.com/office/drawing/2014/main" id="{B7635C73-77A0-5CE9-780E-1306F54AE51F}"/>
              </a:ext>
            </a:extLst>
          </p:cNvPr>
          <p:cNvSpPr>
            <a:spLocks noGrp="1"/>
          </p:cNvSpPr>
          <p:nvPr>
            <p:ph type="subTitle" idx="1"/>
          </p:nvPr>
        </p:nvSpPr>
        <p:spPr>
          <a:xfrm>
            <a:off x="1562668" y="4804850"/>
            <a:ext cx="5957248" cy="1086237"/>
          </a:xfrm>
        </p:spPr>
        <p:txBody>
          <a:bodyPr>
            <a:normAutofit/>
          </a:bodyPr>
          <a:lstStyle/>
          <a:p>
            <a:pPr algn="l">
              <a:spcAft>
                <a:spcPts val="600"/>
              </a:spcAft>
            </a:pPr>
            <a:r>
              <a:rPr kumimoji="1" lang="en" altLang="zh-CN" dirty="0"/>
              <a:t>Gravitational Wave and Black Hole</a:t>
            </a:r>
          </a:p>
          <a:p>
            <a:pPr algn="l">
              <a:spcAft>
                <a:spcPts val="600"/>
              </a:spcAft>
            </a:pPr>
            <a:r>
              <a:rPr kumimoji="1" lang="en" altLang="zh-CN" sz="1100" dirty="0" err="1"/>
              <a:t>Yaoqi</a:t>
            </a:r>
            <a:r>
              <a:rPr kumimoji="1" lang="en" altLang="zh-CN" sz="1100" dirty="0"/>
              <a:t> Lei, </a:t>
            </a:r>
            <a:r>
              <a:rPr kumimoji="1" lang="en" altLang="zh-CN" sz="1100" dirty="0" err="1"/>
              <a:t>Haechan</a:t>
            </a:r>
            <a:r>
              <a:rPr kumimoji="1" lang="en" altLang="zh-CN" sz="1100" dirty="0"/>
              <a:t> Jung, Yuhang Mao</a:t>
            </a:r>
            <a:endParaRPr kumimoji="1" lang="zh-CN" altLang="en-US" sz="1100" dirty="0"/>
          </a:p>
        </p:txBody>
      </p:sp>
    </p:spTree>
    <p:extLst>
      <p:ext uri="{BB962C8B-B14F-4D97-AF65-F5344CB8AC3E}">
        <p14:creationId xmlns:p14="http://schemas.microsoft.com/office/powerpoint/2010/main" val="3513713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D945C-0B43-9144-2407-72C126091073}"/>
              </a:ext>
            </a:extLst>
          </p:cNvPr>
          <p:cNvSpPr>
            <a:spLocks noGrp="1"/>
          </p:cNvSpPr>
          <p:nvPr>
            <p:ph type="title"/>
          </p:nvPr>
        </p:nvSpPr>
        <p:spPr>
          <a:xfrm>
            <a:off x="1390650" y="685800"/>
            <a:ext cx="4705346" cy="1485900"/>
          </a:xfrm>
        </p:spPr>
        <p:txBody>
          <a:bodyPr vert="horz" lIns="91440" tIns="45720" rIns="91440" bIns="45720" rtlCol="0">
            <a:normAutofit/>
          </a:bodyPr>
          <a:lstStyle/>
          <a:p>
            <a:r>
              <a:rPr kumimoji="1" lang="en-US" altLang="zh-CN" cap="all" dirty="0"/>
              <a:t>STEP 3</a:t>
            </a:r>
          </a:p>
        </p:txBody>
      </p:sp>
      <p:sp>
        <p:nvSpPr>
          <p:cNvPr id="3" name="内容占位符 2">
            <a:extLst>
              <a:ext uri="{FF2B5EF4-FFF2-40B4-BE49-F238E27FC236}">
                <a16:creationId xmlns:a16="http://schemas.microsoft.com/office/drawing/2014/main" id="{612A2B66-DEB4-11B7-9C9A-8A633A2A195C}"/>
              </a:ext>
            </a:extLst>
          </p:cNvPr>
          <p:cNvSpPr>
            <a:spLocks noGrp="1"/>
          </p:cNvSpPr>
          <p:nvPr>
            <p:ph idx="1"/>
          </p:nvPr>
        </p:nvSpPr>
        <p:spPr>
          <a:xfrm>
            <a:off x="1390649" y="2286000"/>
            <a:ext cx="4743353" cy="3581400"/>
          </a:xfrm>
        </p:spPr>
        <p:txBody>
          <a:bodyPr vert="horz" lIns="91440" tIns="45720" rIns="91440" bIns="45720" rtlCol="0">
            <a:normAutofit/>
          </a:bodyPr>
          <a:lstStyle/>
          <a:p>
            <a:pPr marL="0" indent="0">
              <a:spcBef>
                <a:spcPts val="0"/>
              </a:spcBef>
              <a:spcAft>
                <a:spcPts val="600"/>
              </a:spcAft>
              <a:buNone/>
            </a:pPr>
            <a:r>
              <a:rPr kumimoji="1" lang="en-US" altLang="zh-CN" dirty="0"/>
              <a:t>We enlarged the peak portion and overlapped the LIGO-Hanford and LIGO-Livingston data.</a:t>
            </a:r>
          </a:p>
          <a:p>
            <a:pPr marL="0" indent="0">
              <a:spcBef>
                <a:spcPts val="0"/>
              </a:spcBef>
              <a:spcAft>
                <a:spcPts val="600"/>
              </a:spcAft>
              <a:buNone/>
            </a:pPr>
            <a:r>
              <a:rPr kumimoji="1" lang="en-US" altLang="zh-CN" dirty="0"/>
              <a:t>We can see that as the two black holes move closer together, the gravitational waves get stronger and stronger. But when they merged, the gravitational waves suddenly fell back to normal levels.</a:t>
            </a:r>
          </a:p>
        </p:txBody>
      </p:sp>
      <p:pic>
        <p:nvPicPr>
          <p:cNvPr id="6" name="图片 5" descr="蓝色的星球&#10;&#10;描述已自动生成">
            <a:extLst>
              <a:ext uri="{FF2B5EF4-FFF2-40B4-BE49-F238E27FC236}">
                <a16:creationId xmlns:a16="http://schemas.microsoft.com/office/drawing/2014/main" id="{8DE6B3B3-5828-644C-A234-F4AE94BC6A4A}"/>
              </a:ext>
            </a:extLst>
          </p:cNvPr>
          <p:cNvPicPr>
            <a:picLocks noChangeAspect="1"/>
          </p:cNvPicPr>
          <p:nvPr/>
        </p:nvPicPr>
        <p:blipFill>
          <a:blip r:embed="rId2"/>
          <a:srcRect l="2504" r="18669" b="1"/>
          <a:stretch/>
        </p:blipFill>
        <p:spPr>
          <a:xfrm>
            <a:off x="6742277" y="685800"/>
            <a:ext cx="4806252" cy="3368663"/>
          </a:xfrm>
          <a:prstGeom prst="rect">
            <a:avLst/>
          </a:prstGeom>
        </p:spPr>
      </p:pic>
      <p:pic>
        <p:nvPicPr>
          <p:cNvPr id="5" name="图片 4" descr="图表, 折线图&#10;&#10;描述已自动生成">
            <a:extLst>
              <a:ext uri="{FF2B5EF4-FFF2-40B4-BE49-F238E27FC236}">
                <a16:creationId xmlns:a16="http://schemas.microsoft.com/office/drawing/2014/main" id="{FE0F5A6E-FB3E-F45B-C96D-9656D6FFC784}"/>
              </a:ext>
            </a:extLst>
          </p:cNvPr>
          <p:cNvPicPr>
            <a:picLocks noChangeAspect="1"/>
          </p:cNvPicPr>
          <p:nvPr/>
        </p:nvPicPr>
        <p:blipFill>
          <a:blip r:embed="rId3"/>
          <a:srcRect l="14297" r="8623"/>
          <a:stretch/>
        </p:blipFill>
        <p:spPr>
          <a:xfrm>
            <a:off x="6729220" y="4145903"/>
            <a:ext cx="4819307" cy="2047663"/>
          </a:xfrm>
          <a:prstGeom prst="rect">
            <a:avLst/>
          </a:prstGeom>
        </p:spPr>
      </p:pic>
    </p:spTree>
    <p:extLst>
      <p:ext uri="{BB962C8B-B14F-4D97-AF65-F5344CB8AC3E}">
        <p14:creationId xmlns:p14="http://schemas.microsoft.com/office/powerpoint/2010/main" val="277746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4"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5"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7" name="Rectangle 26">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2A52BB7-C20B-BB07-C98D-C680134ADB90}"/>
              </a:ext>
            </a:extLst>
          </p:cNvPr>
          <p:cNvSpPr>
            <a:spLocks noGrp="1"/>
          </p:cNvSpPr>
          <p:nvPr>
            <p:ph type="title"/>
          </p:nvPr>
        </p:nvSpPr>
        <p:spPr>
          <a:xfrm>
            <a:off x="752858" y="4736961"/>
            <a:ext cx="10720685" cy="936769"/>
          </a:xfrm>
        </p:spPr>
        <p:txBody>
          <a:bodyPr vert="horz" lIns="91440" tIns="45720" rIns="91440" bIns="45720" rtlCol="0" anchor="b">
            <a:normAutofit/>
          </a:bodyPr>
          <a:lstStyle/>
          <a:p>
            <a:pPr algn="ctr"/>
            <a:r>
              <a:rPr kumimoji="1" lang="en-US" altLang="zh-CN" sz="4800" cap="all"/>
              <a:t>Step 4</a:t>
            </a:r>
          </a:p>
        </p:txBody>
      </p:sp>
      <p:sp>
        <p:nvSpPr>
          <p:cNvPr id="3" name="内容占位符 2">
            <a:extLst>
              <a:ext uri="{FF2B5EF4-FFF2-40B4-BE49-F238E27FC236}">
                <a16:creationId xmlns:a16="http://schemas.microsoft.com/office/drawing/2014/main" id="{6498E1D9-E09B-DE75-B4AE-B21639639CF7}"/>
              </a:ext>
            </a:extLst>
          </p:cNvPr>
          <p:cNvSpPr>
            <a:spLocks noGrp="1"/>
          </p:cNvSpPr>
          <p:nvPr>
            <p:ph idx="1"/>
          </p:nvPr>
        </p:nvSpPr>
        <p:spPr>
          <a:xfrm>
            <a:off x="752857" y="5673730"/>
            <a:ext cx="10731565" cy="509351"/>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dirty="0"/>
              <a:t>Draw a time-frequency graph and use colors to indicate normalized energy.</a:t>
            </a:r>
          </a:p>
        </p:txBody>
      </p:sp>
      <p:pic>
        <p:nvPicPr>
          <p:cNvPr id="5" name="图片 4">
            <a:extLst>
              <a:ext uri="{FF2B5EF4-FFF2-40B4-BE49-F238E27FC236}">
                <a16:creationId xmlns:a16="http://schemas.microsoft.com/office/drawing/2014/main" id="{A18D9821-59A0-25D3-21A0-99D17698469B}"/>
              </a:ext>
            </a:extLst>
          </p:cNvPr>
          <p:cNvPicPr>
            <a:picLocks noChangeAspect="1"/>
          </p:cNvPicPr>
          <p:nvPr/>
        </p:nvPicPr>
        <p:blipFill>
          <a:blip r:embed="rId2"/>
          <a:srcRect t="9624" b="15309"/>
          <a:stretch/>
        </p:blipFill>
        <p:spPr>
          <a:xfrm>
            <a:off x="20" y="10"/>
            <a:ext cx="12191980" cy="4187119"/>
          </a:xfrm>
          <a:prstGeom prst="rect">
            <a:avLst/>
          </a:prstGeom>
        </p:spPr>
      </p:pic>
      <p:sp>
        <p:nvSpPr>
          <p:cNvPr id="29" name="Freeform: Shape 28">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txBody>
          <a:bodyPr/>
          <a:lstStyle/>
          <a:p>
            <a:endParaRPr lang="zh-CN" altLang="en-US"/>
          </a:p>
        </p:txBody>
      </p:sp>
      <p:sp>
        <p:nvSpPr>
          <p:cNvPr id="31" name="Freeform: Shape 30">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txBody>
          <a:bodyPr/>
          <a:lstStyle/>
          <a:p>
            <a:endParaRPr lang="zh-CN" altLang="en-US"/>
          </a:p>
        </p:txBody>
      </p:sp>
    </p:spTree>
    <p:extLst>
      <p:ext uri="{BB962C8B-B14F-4D97-AF65-F5344CB8AC3E}">
        <p14:creationId xmlns:p14="http://schemas.microsoft.com/office/powerpoint/2010/main" val="40503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2"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3"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5" name="Rectangle 24">
            <a:extLst>
              <a:ext uri="{FF2B5EF4-FFF2-40B4-BE49-F238E27FC236}">
                <a16:creationId xmlns:a16="http://schemas.microsoft.com/office/drawing/2014/main" id="{EC2B4A13-0632-456F-A66A-2D0CDB9D3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1568A552-34C4-41D2-A36B-9E86EC569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730653" y="-921117"/>
            <a:ext cx="1756584" cy="4408488"/>
          </a:xfrm>
          <a:custGeom>
            <a:avLst/>
            <a:gdLst>
              <a:gd name="connsiteX0" fmla="*/ 1756584 w 1756584"/>
              <a:gd name="connsiteY0" fmla="*/ 4408488 h 4408488"/>
              <a:gd name="connsiteX1" fmla="*/ 1756584 w 1756584"/>
              <a:gd name="connsiteY1" fmla="*/ 0 h 4408488"/>
              <a:gd name="connsiteX2" fmla="*/ 1350810 w 1756584"/>
              <a:gd name="connsiteY2" fmla="*/ 0 h 4408488"/>
              <a:gd name="connsiteX3" fmla="*/ 1350810 w 1756584"/>
              <a:gd name="connsiteY3" fmla="*/ 4024068 h 4408488"/>
              <a:gd name="connsiteX4" fmla="*/ 0 w 1756584"/>
              <a:gd name="connsiteY4" fmla="*/ 4023445 h 4408488"/>
              <a:gd name="connsiteX5" fmla="*/ 0 w 1756584"/>
              <a:gd name="connsiteY5" fmla="*/ 440848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6584" h="4408488">
                <a:moveTo>
                  <a:pt x="1756584" y="4408488"/>
                </a:moveTo>
                <a:lnTo>
                  <a:pt x="1756584" y="0"/>
                </a:lnTo>
                <a:lnTo>
                  <a:pt x="1350810" y="0"/>
                </a:lnTo>
                <a:lnTo>
                  <a:pt x="1350810" y="4024068"/>
                </a:lnTo>
                <a:lnTo>
                  <a:pt x="0" y="4023445"/>
                </a:lnTo>
                <a:lnTo>
                  <a:pt x="0" y="4408488"/>
                </a:lnTo>
                <a:close/>
              </a:path>
            </a:pathLst>
          </a:custGeom>
          <a:solidFill>
            <a:schemeClr val="tx2"/>
          </a:solidFill>
          <a:ln w="0">
            <a:noFill/>
            <a:prstDash val="solid"/>
            <a:round/>
            <a:headEnd/>
            <a:tailEnd/>
          </a:ln>
        </p:spPr>
        <p:txBody>
          <a:bodyPr wrap="square">
            <a:noAutofit/>
          </a:bodyPr>
          <a:lstStyle/>
          <a:p>
            <a:endParaRPr lang="en-US" dirty="0"/>
          </a:p>
        </p:txBody>
      </p:sp>
      <p:sp>
        <p:nvSpPr>
          <p:cNvPr id="29" name="Freeform: Shape 28">
            <a:extLst>
              <a:ext uri="{FF2B5EF4-FFF2-40B4-BE49-F238E27FC236}">
                <a16:creationId xmlns:a16="http://schemas.microsoft.com/office/drawing/2014/main" id="{B8BE655E-142C-41C9-895E-54D55EDDA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673443" y="2182330"/>
            <a:ext cx="1755930" cy="4408488"/>
          </a:xfrm>
          <a:custGeom>
            <a:avLst/>
            <a:gdLst>
              <a:gd name="connsiteX0" fmla="*/ 0 w 1755930"/>
              <a:gd name="connsiteY0" fmla="*/ 4023420 h 4408488"/>
              <a:gd name="connsiteX1" fmla="*/ 1 w 1755930"/>
              <a:gd name="connsiteY1" fmla="*/ 4408488 h 4408488"/>
              <a:gd name="connsiteX2" fmla="*/ 1755930 w 1755930"/>
              <a:gd name="connsiteY2" fmla="*/ 4408488 h 4408488"/>
              <a:gd name="connsiteX3" fmla="*/ 1755930 w 1755930"/>
              <a:gd name="connsiteY3" fmla="*/ 0 h 4408488"/>
              <a:gd name="connsiteX4" fmla="*/ 1350156 w 1755930"/>
              <a:gd name="connsiteY4" fmla="*/ 0 h 4408488"/>
              <a:gd name="connsiteX5" fmla="*/ 1350156 w 1755930"/>
              <a:gd name="connsiteY5" fmla="*/ 402362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5930" h="4408488">
                <a:moveTo>
                  <a:pt x="0" y="4023420"/>
                </a:moveTo>
                <a:lnTo>
                  <a:pt x="1" y="4408488"/>
                </a:lnTo>
                <a:lnTo>
                  <a:pt x="1755930" y="4408488"/>
                </a:lnTo>
                <a:lnTo>
                  <a:pt x="1755930" y="0"/>
                </a:lnTo>
                <a:lnTo>
                  <a:pt x="1350156" y="0"/>
                </a:lnTo>
                <a:lnTo>
                  <a:pt x="1350156" y="4023628"/>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B78B77F8-A9F1-C76E-12C7-6F3C09BC5308}"/>
              </a:ext>
            </a:extLst>
          </p:cNvPr>
          <p:cNvSpPr>
            <a:spLocks noGrp="1"/>
          </p:cNvSpPr>
          <p:nvPr>
            <p:ph type="title"/>
          </p:nvPr>
        </p:nvSpPr>
        <p:spPr>
          <a:xfrm>
            <a:off x="1084006" y="1086143"/>
            <a:ext cx="9969910" cy="3540448"/>
          </a:xfrm>
        </p:spPr>
        <p:txBody>
          <a:bodyPr vert="horz" lIns="91440" tIns="45720" rIns="91440" bIns="45720" rtlCol="0" anchor="b">
            <a:normAutofit/>
          </a:bodyPr>
          <a:lstStyle/>
          <a:p>
            <a:pPr algn="ctr"/>
            <a:r>
              <a:rPr kumimoji="1" lang="en-US" altLang="zh-CN" sz="7200" cap="all"/>
              <a:t>Thanks  For Listen.</a:t>
            </a:r>
          </a:p>
        </p:txBody>
      </p:sp>
      <p:sp>
        <p:nvSpPr>
          <p:cNvPr id="31" name="Rectangle 30">
            <a:extLst>
              <a:ext uri="{FF2B5EF4-FFF2-40B4-BE49-F238E27FC236}">
                <a16:creationId xmlns:a16="http://schemas.microsoft.com/office/drawing/2014/main" id="{198CC593-9FF4-46EF-81AE-2D26922F1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solidFill>
            </a:endParaRPr>
          </a:p>
        </p:txBody>
      </p:sp>
    </p:spTree>
    <p:extLst>
      <p:ext uri="{BB962C8B-B14F-4D97-AF65-F5344CB8AC3E}">
        <p14:creationId xmlns:p14="http://schemas.microsoft.com/office/powerpoint/2010/main" val="1418769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6D5C59-8E74-8406-979C-106E96E4DDBF}"/>
              </a:ext>
            </a:extLst>
          </p:cNvPr>
          <p:cNvSpPr>
            <a:spLocks noGrp="1"/>
          </p:cNvSpPr>
          <p:nvPr>
            <p:ph type="title"/>
          </p:nvPr>
        </p:nvSpPr>
        <p:spPr/>
        <p:txBody>
          <a:bodyPr/>
          <a:lstStyle/>
          <a:p>
            <a:r>
              <a:rPr kumimoji="1" lang="en-US" altLang="zh-CN" dirty="0" err="1"/>
              <a:t>intoduction</a:t>
            </a:r>
            <a:endParaRPr kumimoji="1" lang="zh-CN" altLang="en-US" dirty="0"/>
          </a:p>
        </p:txBody>
      </p:sp>
      <p:sp>
        <p:nvSpPr>
          <p:cNvPr id="3" name="文本占位符 2">
            <a:extLst>
              <a:ext uri="{FF2B5EF4-FFF2-40B4-BE49-F238E27FC236}">
                <a16:creationId xmlns:a16="http://schemas.microsoft.com/office/drawing/2014/main" id="{4E25EBFA-4588-9B82-116A-6A4E31533970}"/>
              </a:ext>
            </a:extLst>
          </p:cNvPr>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223427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879C934-0BC5-FC4D-DA0C-C8A235AC33AF}"/>
              </a:ext>
            </a:extLst>
          </p:cNvPr>
          <p:cNvSpPr>
            <a:spLocks noGrp="1"/>
          </p:cNvSpPr>
          <p:nvPr>
            <p:ph type="title"/>
          </p:nvPr>
        </p:nvSpPr>
        <p:spPr>
          <a:xfrm>
            <a:off x="5100824" y="685800"/>
            <a:ext cx="6176776" cy="1485900"/>
          </a:xfrm>
        </p:spPr>
        <p:txBody>
          <a:bodyPr>
            <a:normAutofit/>
          </a:bodyPr>
          <a:lstStyle/>
          <a:p>
            <a:r>
              <a:rPr kumimoji="1" lang="en-US" altLang="zh-CN" dirty="0"/>
              <a:t>Gravitational Waves</a:t>
            </a:r>
            <a:endParaRPr kumimoji="1" lang="zh-CN" altLang="en-US" dirty="0"/>
          </a:p>
        </p:txBody>
      </p:sp>
      <p:pic>
        <p:nvPicPr>
          <p:cNvPr id="5" name="Picture 4" descr="圆形迷宫">
            <a:extLst>
              <a:ext uri="{FF2B5EF4-FFF2-40B4-BE49-F238E27FC236}">
                <a16:creationId xmlns:a16="http://schemas.microsoft.com/office/drawing/2014/main" id="{1F96E8F0-DE33-7C49-87A9-345C50219FD5}"/>
              </a:ext>
            </a:extLst>
          </p:cNvPr>
          <p:cNvPicPr>
            <a:picLocks noChangeAspect="1"/>
          </p:cNvPicPr>
          <p:nvPr/>
        </p:nvPicPr>
        <p:blipFill>
          <a:blip r:embed="rId3"/>
          <a:srcRect l="4304" r="53127" b="-1"/>
          <a:stretch/>
        </p:blipFill>
        <p:spPr>
          <a:xfrm>
            <a:off x="-1" y="10"/>
            <a:ext cx="4373546" cy="6857990"/>
          </a:xfrm>
          <a:prstGeom prst="rect">
            <a:avLst/>
          </a:prstGeom>
        </p:spPr>
      </p:pic>
      <p:sp>
        <p:nvSpPr>
          <p:cNvPr id="11" name="Rectangle 10">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3" name="内容占位符 2">
            <a:extLst>
              <a:ext uri="{FF2B5EF4-FFF2-40B4-BE49-F238E27FC236}">
                <a16:creationId xmlns:a16="http://schemas.microsoft.com/office/drawing/2014/main" id="{0F9DCA6D-A73F-D62F-3E1D-0B3A750EE98D}"/>
              </a:ext>
            </a:extLst>
          </p:cNvPr>
          <p:cNvSpPr>
            <a:spLocks noGrp="1"/>
          </p:cNvSpPr>
          <p:nvPr>
            <p:ph idx="1"/>
          </p:nvPr>
        </p:nvSpPr>
        <p:spPr>
          <a:xfrm>
            <a:off x="5100824" y="2286000"/>
            <a:ext cx="6176776" cy="3581400"/>
          </a:xfrm>
        </p:spPr>
        <p:txBody>
          <a:bodyPr>
            <a:normAutofit/>
          </a:bodyPr>
          <a:lstStyle/>
          <a:p>
            <a:r>
              <a:rPr kumimoji="1" lang="en-US" altLang="zh-CN" sz="1600" dirty="0"/>
              <a:t>Gravitational waves are transient displacement in a gravitational field – generated by the relative motion of gravitating masses – that radiate outward from their source at the speed of light.</a:t>
            </a:r>
          </a:p>
          <a:p>
            <a:r>
              <a:rPr kumimoji="1" lang="en" altLang="zh-CN" sz="1600" dirty="0"/>
              <a:t>Gravitational waves transport energy as gravitational radiation, a form of radiant energy similar to electromagnetic radiation.</a:t>
            </a:r>
            <a:endParaRPr kumimoji="1" lang="en-US" altLang="zh-CN" sz="1600" dirty="0"/>
          </a:p>
          <a:p>
            <a:r>
              <a:rPr kumimoji="1" lang="en" altLang="zh-CN" sz="1600" dirty="0"/>
              <a:t>In gravitational-wave astronomy, observations of gravitational waves are used to infer data about the sources of gravitational waves.  Sources that can be studied this way include binary star systems composed of white dwarfs, neutron stars, and black holes;  events such as supernovae;  and the formation of the early universe shortly after the Big Bang.</a:t>
            </a:r>
          </a:p>
          <a:p>
            <a:r>
              <a:rPr kumimoji="1" lang="en" altLang="zh-CN" sz="1600" dirty="0"/>
              <a:t>Einstein’s view: Space can have moving ‘ripples’, called gravitational waves.</a:t>
            </a:r>
          </a:p>
          <a:p>
            <a:endParaRPr kumimoji="1" lang="zh-CN" altLang="en-US" sz="1600" dirty="0"/>
          </a:p>
        </p:txBody>
      </p:sp>
    </p:spTree>
    <p:extLst>
      <p:ext uri="{BB962C8B-B14F-4D97-AF65-F5344CB8AC3E}">
        <p14:creationId xmlns:p14="http://schemas.microsoft.com/office/powerpoint/2010/main" val="1352967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9723E70-9E4B-5801-936E-833424EA232F}"/>
              </a:ext>
            </a:extLst>
          </p:cNvPr>
          <p:cNvSpPr>
            <a:spLocks noGrp="1"/>
          </p:cNvSpPr>
          <p:nvPr>
            <p:ph type="title"/>
          </p:nvPr>
        </p:nvSpPr>
        <p:spPr>
          <a:xfrm>
            <a:off x="640080" y="639704"/>
            <a:ext cx="3299579" cy="5577840"/>
          </a:xfrm>
        </p:spPr>
        <p:txBody>
          <a:bodyPr anchor="ctr">
            <a:normAutofit/>
          </a:bodyPr>
          <a:lstStyle/>
          <a:p>
            <a:pPr algn="ctr"/>
            <a:r>
              <a:rPr kumimoji="1" lang="en-US" altLang="zh-CN" dirty="0"/>
              <a:t>Black Hole</a:t>
            </a:r>
            <a:endParaRPr kumimoji="1" lang="zh-CN" altLang="en-US"/>
          </a:p>
        </p:txBody>
      </p:sp>
      <p:graphicFrame>
        <p:nvGraphicFramePr>
          <p:cNvPr id="5" name="内容占位符 2">
            <a:extLst>
              <a:ext uri="{FF2B5EF4-FFF2-40B4-BE49-F238E27FC236}">
                <a16:creationId xmlns:a16="http://schemas.microsoft.com/office/drawing/2014/main" id="{588F1E5A-43B3-EF81-58A3-5A92C2C561CE}"/>
              </a:ext>
            </a:extLst>
          </p:cNvPr>
          <p:cNvGraphicFramePr>
            <a:graphicFrameLocks noGrp="1"/>
          </p:cNvGraphicFramePr>
          <p:nvPr>
            <p:ph idx="1"/>
            <p:extLst>
              <p:ext uri="{D42A27DB-BD31-4B8C-83A1-F6EECF244321}">
                <p14:modId xmlns:p14="http://schemas.microsoft.com/office/powerpoint/2010/main" val="2602831261"/>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68393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BACD50-AF00-190E-154F-70056BAD9E8F}"/>
              </a:ext>
            </a:extLst>
          </p:cNvPr>
          <p:cNvSpPr>
            <a:spLocks noGrp="1"/>
          </p:cNvSpPr>
          <p:nvPr>
            <p:ph type="title"/>
          </p:nvPr>
        </p:nvSpPr>
        <p:spPr/>
        <p:txBody>
          <a:bodyPr/>
          <a:lstStyle/>
          <a:p>
            <a:r>
              <a:rPr kumimoji="1" lang="en-US" altLang="zh-CN" dirty="0"/>
              <a:t>target</a:t>
            </a:r>
            <a:endParaRPr kumimoji="1" lang="zh-CN" altLang="en-US" dirty="0"/>
          </a:p>
        </p:txBody>
      </p:sp>
      <p:sp>
        <p:nvSpPr>
          <p:cNvPr id="3" name="文本占位符 2">
            <a:extLst>
              <a:ext uri="{FF2B5EF4-FFF2-40B4-BE49-F238E27FC236}">
                <a16:creationId xmlns:a16="http://schemas.microsoft.com/office/drawing/2014/main" id="{7A2BB272-7313-FD9C-C263-84F1BCB4ECF3}"/>
              </a:ext>
            </a:extLst>
          </p:cNvPr>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239606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11" name="Rectangle 10">
            <a:extLst>
              <a:ext uri="{FF2B5EF4-FFF2-40B4-BE49-F238E27FC236}">
                <a16:creationId xmlns:a16="http://schemas.microsoft.com/office/drawing/2014/main" id="{9ECB0E0D-AC1B-4E83-84EA-237BFA2063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6DCB3B1-E1A7-4510-831B-77C8EFF56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4" name="Freeform 6">
              <a:extLst>
                <a:ext uri="{FF2B5EF4-FFF2-40B4-BE49-F238E27FC236}">
                  <a16:creationId xmlns:a16="http://schemas.microsoft.com/office/drawing/2014/main" id="{10132A3B-10CF-4EEB-BA1F-A63D2ED61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5" name="Freeform 6">
              <a:extLst>
                <a:ext uri="{FF2B5EF4-FFF2-40B4-BE49-F238E27FC236}">
                  <a16:creationId xmlns:a16="http://schemas.microsoft.com/office/drawing/2014/main" id="{014E52ED-3C51-46E6-BE4B-14FFAB2C3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p:nvSpPr>
          <p:cNvPr id="2" name="标题 1">
            <a:extLst>
              <a:ext uri="{FF2B5EF4-FFF2-40B4-BE49-F238E27FC236}">
                <a16:creationId xmlns:a16="http://schemas.microsoft.com/office/drawing/2014/main" id="{1F1DA47E-6F6C-58CA-F176-4DE3EC3D18E6}"/>
              </a:ext>
            </a:extLst>
          </p:cNvPr>
          <p:cNvSpPr>
            <a:spLocks noGrp="1"/>
          </p:cNvSpPr>
          <p:nvPr>
            <p:ph type="title"/>
          </p:nvPr>
        </p:nvSpPr>
        <p:spPr>
          <a:xfrm>
            <a:off x="1478521" y="1480930"/>
            <a:ext cx="5751537" cy="3848521"/>
          </a:xfrm>
        </p:spPr>
        <p:txBody>
          <a:bodyPr vert="horz" lIns="91440" tIns="45720" rIns="91440" bIns="45720" rtlCol="0" anchor="ctr">
            <a:normAutofit/>
          </a:bodyPr>
          <a:lstStyle/>
          <a:p>
            <a:pPr algn="r"/>
            <a:r>
              <a:rPr kumimoji="1" lang="en-US" altLang="zh-CN" sz="5100" cap="all" dirty="0"/>
              <a:t>use gravitational waves to observe a black hole merger.</a:t>
            </a:r>
          </a:p>
        </p:txBody>
      </p:sp>
      <p:cxnSp>
        <p:nvCxnSpPr>
          <p:cNvPr id="17" name="Straight Connector 16">
            <a:extLst>
              <a:ext uri="{FF2B5EF4-FFF2-40B4-BE49-F238E27FC236}">
                <a16:creationId xmlns:a16="http://schemas.microsoft.com/office/drawing/2014/main" id="{6116DDC6-8F07-46CC-8751-E5C9346B2A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4964" y="2388358"/>
            <a:ext cx="0" cy="1856096"/>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84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9"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pic>
        <p:nvPicPr>
          <p:cNvPr id="5" name="Picture 4">
            <a:extLst>
              <a:ext uri="{FF2B5EF4-FFF2-40B4-BE49-F238E27FC236}">
                <a16:creationId xmlns:a16="http://schemas.microsoft.com/office/drawing/2014/main" id="{CC80D9BE-7EB6-95F1-57EA-1C364D8F7E95}"/>
              </a:ext>
            </a:extLst>
          </p:cNvPr>
          <p:cNvPicPr>
            <a:picLocks noChangeAspect="1"/>
          </p:cNvPicPr>
          <p:nvPr/>
        </p:nvPicPr>
        <p:blipFill>
          <a:blip r:embed="rId2">
            <a:grayscl/>
          </a:blip>
          <a:srcRect t="28679" b="13618"/>
          <a:stretch/>
        </p:blipFill>
        <p:spPr>
          <a:xfrm>
            <a:off x="20" y="10"/>
            <a:ext cx="12191980" cy="6859300"/>
          </a:xfrm>
          <a:prstGeom prst="rect">
            <a:avLst/>
          </a:prstGeom>
        </p:spPr>
      </p:pic>
      <p:sp>
        <p:nvSpPr>
          <p:cNvPr id="13" name="Rectangle 12">
            <a:extLst>
              <a:ext uri="{FF2B5EF4-FFF2-40B4-BE49-F238E27FC236}">
                <a16:creationId xmlns:a16="http://schemas.microsoft.com/office/drawing/2014/main" id="{334BA972-C640-4E2E-B1AC-162A1ABA4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AB4EBAB6-4362-4DD4-B97E-6707AFA5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17" name="Freeform 6">
            <a:extLst>
              <a:ext uri="{FF2B5EF4-FFF2-40B4-BE49-F238E27FC236}">
                <a16:creationId xmlns:a16="http://schemas.microsoft.com/office/drawing/2014/main" id="{2FA5E0A6-4D2A-405F-AA56-A8E59783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BC8D4BFC-F177-EC13-C508-9E58AA381E15}"/>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kumimoji="1" lang="en-US" altLang="zh-CN"/>
              <a:t>method</a:t>
            </a:r>
          </a:p>
        </p:txBody>
      </p:sp>
      <p:sp>
        <p:nvSpPr>
          <p:cNvPr id="3" name="文本占位符 2">
            <a:extLst>
              <a:ext uri="{FF2B5EF4-FFF2-40B4-BE49-F238E27FC236}">
                <a16:creationId xmlns:a16="http://schemas.microsoft.com/office/drawing/2014/main" id="{BF403F23-2874-D7FE-B1C9-ADEF471028B3}"/>
              </a:ext>
            </a:extLst>
          </p:cNvPr>
          <p:cNvSpPr>
            <a:spLocks noGrp="1"/>
          </p:cNvSpPr>
          <p:nvPr>
            <p:ph type="body" idx="1"/>
          </p:nvPr>
        </p:nvSpPr>
        <p:spPr>
          <a:xfrm>
            <a:off x="2679906" y="3956279"/>
            <a:ext cx="6831673" cy="1086237"/>
          </a:xfrm>
        </p:spPr>
        <p:txBody>
          <a:bodyPr vert="horz" lIns="91440" tIns="45720" rIns="91440" bIns="45720" rtlCol="0">
            <a:normAutofit/>
          </a:bodyPr>
          <a:lstStyle/>
          <a:p>
            <a:pPr algn="ctr"/>
            <a:endParaRPr kumimoji="1" lang="en-US" altLang="zh-CN" sz="2300">
              <a:solidFill>
                <a:srgbClr val="191B0E"/>
              </a:solidFill>
            </a:endParaRPr>
          </a:p>
        </p:txBody>
      </p:sp>
    </p:spTree>
    <p:extLst>
      <p:ext uri="{BB962C8B-B14F-4D97-AF65-F5344CB8AC3E}">
        <p14:creationId xmlns:p14="http://schemas.microsoft.com/office/powerpoint/2010/main" val="1164590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4"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pic>
        <p:nvPicPr>
          <p:cNvPr id="4" name="图片 3">
            <a:extLst>
              <a:ext uri="{FF2B5EF4-FFF2-40B4-BE49-F238E27FC236}">
                <a16:creationId xmlns:a16="http://schemas.microsoft.com/office/drawing/2014/main" id="{C89A07E0-7321-620A-4C2C-B99199DB83E0}"/>
              </a:ext>
            </a:extLst>
          </p:cNvPr>
          <p:cNvPicPr>
            <a:picLocks noChangeAspect="1"/>
          </p:cNvPicPr>
          <p:nvPr/>
        </p:nvPicPr>
        <p:blipFill>
          <a:blip r:embed="rId2">
            <a:grayscl/>
          </a:blip>
          <a:srcRect t="28346" b="212"/>
          <a:stretch/>
        </p:blipFill>
        <p:spPr>
          <a:xfrm>
            <a:off x="20" y="10"/>
            <a:ext cx="12191980" cy="6859300"/>
          </a:xfrm>
          <a:prstGeom prst="rect">
            <a:avLst/>
          </a:prstGeom>
        </p:spPr>
      </p:pic>
      <p:sp>
        <p:nvSpPr>
          <p:cNvPr id="26" name="Rectangle 25">
            <a:extLst>
              <a:ext uri="{FF2B5EF4-FFF2-40B4-BE49-F238E27FC236}">
                <a16:creationId xmlns:a16="http://schemas.microsoft.com/office/drawing/2014/main" id="{334BA972-C640-4E2E-B1AC-162A1ABA4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6">
            <a:extLst>
              <a:ext uri="{FF2B5EF4-FFF2-40B4-BE49-F238E27FC236}">
                <a16:creationId xmlns:a16="http://schemas.microsoft.com/office/drawing/2014/main" id="{AB4EBAB6-4362-4DD4-B97E-6707AFA5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30" name="Freeform 6">
            <a:extLst>
              <a:ext uri="{FF2B5EF4-FFF2-40B4-BE49-F238E27FC236}">
                <a16:creationId xmlns:a16="http://schemas.microsoft.com/office/drawing/2014/main" id="{2FA5E0A6-4D2A-405F-AA56-A8E59783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384684D1-882A-1EEA-DE4A-64F667552AF0}"/>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kumimoji="1" lang="en-US" altLang="zh-CN" sz="7200" cap="all"/>
              <a:t>Step 1</a:t>
            </a:r>
          </a:p>
        </p:txBody>
      </p:sp>
      <p:sp>
        <p:nvSpPr>
          <p:cNvPr id="3" name="内容占位符 2">
            <a:extLst>
              <a:ext uri="{FF2B5EF4-FFF2-40B4-BE49-F238E27FC236}">
                <a16:creationId xmlns:a16="http://schemas.microsoft.com/office/drawing/2014/main" id="{8B44C041-F1AA-6D32-ECBC-63A365F0907B}"/>
              </a:ext>
            </a:extLst>
          </p:cNvPr>
          <p:cNvSpPr>
            <a:spLocks noGrp="1"/>
          </p:cNvSpPr>
          <p:nvPr>
            <p:ph idx="1"/>
          </p:nvPr>
        </p:nvSpPr>
        <p:spPr>
          <a:xfrm>
            <a:off x="2679906" y="3956279"/>
            <a:ext cx="6831673" cy="1086237"/>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sz="2300" dirty="0">
                <a:solidFill>
                  <a:srgbClr val="191B0E"/>
                </a:solidFill>
              </a:rPr>
              <a:t>First, we intercept a packet of gravitational wave events from the </a:t>
            </a:r>
            <a:r>
              <a:rPr kumimoji="1" lang="en-US" altLang="zh-CN" sz="2300" dirty="0" err="1">
                <a:solidFill>
                  <a:srgbClr val="191B0E"/>
                </a:solidFill>
              </a:rPr>
              <a:t>gwpy</a:t>
            </a:r>
            <a:r>
              <a:rPr kumimoji="1" lang="en-US" altLang="zh-CN" sz="2300" dirty="0">
                <a:solidFill>
                  <a:srgbClr val="191B0E"/>
                </a:solidFill>
              </a:rPr>
              <a:t> database.</a:t>
            </a:r>
          </a:p>
        </p:txBody>
      </p:sp>
    </p:spTree>
    <p:extLst>
      <p:ext uri="{BB962C8B-B14F-4D97-AF65-F5344CB8AC3E}">
        <p14:creationId xmlns:p14="http://schemas.microsoft.com/office/powerpoint/2010/main" val="497881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7" name="Group 2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9"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6" name="Rectangle 25">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4352280-5D19-69A1-9F20-E65E14906C60}"/>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kumimoji="1" lang="en-US" altLang="zh-CN" sz="6000" cap="all"/>
              <a:t>STEP 2</a:t>
            </a:r>
          </a:p>
        </p:txBody>
      </p:sp>
      <p:sp>
        <p:nvSpPr>
          <p:cNvPr id="3" name="内容占位符 2">
            <a:extLst>
              <a:ext uri="{FF2B5EF4-FFF2-40B4-BE49-F238E27FC236}">
                <a16:creationId xmlns:a16="http://schemas.microsoft.com/office/drawing/2014/main" id="{0A6099CB-3C6E-0473-10CD-D7D392E6F863}"/>
              </a:ext>
            </a:extLst>
          </p:cNvPr>
          <p:cNvSpPr>
            <a:spLocks noGrp="1"/>
          </p:cNvSpPr>
          <p:nvPr>
            <p:ph idx="1"/>
          </p:nvPr>
        </p:nvSpPr>
        <p:spPr>
          <a:xfrm>
            <a:off x="8154186" y="4436462"/>
            <a:ext cx="3355942" cy="1794656"/>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sz="2300"/>
              <a:t>De-noise the raw data.</a:t>
            </a:r>
          </a:p>
        </p:txBody>
      </p:sp>
      <p:sp>
        <p:nvSpPr>
          <p:cNvPr id="28"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30"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pic>
        <p:nvPicPr>
          <p:cNvPr id="4" name="图片 3">
            <a:extLst>
              <a:ext uri="{FF2B5EF4-FFF2-40B4-BE49-F238E27FC236}">
                <a16:creationId xmlns:a16="http://schemas.microsoft.com/office/drawing/2014/main" id="{9F1F90EB-BFCA-BE28-03C2-BC45FAFE6EBD}"/>
              </a:ext>
            </a:extLst>
          </p:cNvPr>
          <p:cNvPicPr>
            <a:picLocks noChangeAspect="1"/>
          </p:cNvPicPr>
          <p:nvPr/>
        </p:nvPicPr>
        <p:blipFill>
          <a:blip r:embed="rId2"/>
          <a:stretch>
            <a:fillRect/>
          </a:stretch>
        </p:blipFill>
        <p:spPr>
          <a:xfrm>
            <a:off x="1379023" y="2007681"/>
            <a:ext cx="5659222" cy="3041830"/>
          </a:xfrm>
          <a:prstGeom prst="rect">
            <a:avLst/>
          </a:prstGeom>
        </p:spPr>
      </p:pic>
    </p:spTree>
    <p:extLst>
      <p:ext uri="{BB962C8B-B14F-4D97-AF65-F5344CB8AC3E}">
        <p14:creationId xmlns:p14="http://schemas.microsoft.com/office/powerpoint/2010/main" val="1130464708"/>
      </p:ext>
    </p:extLst>
  </p:cSld>
  <p:clrMapOvr>
    <a:masterClrMapping/>
  </p:clrMapOvr>
</p:sld>
</file>

<file path=ppt/theme/theme1.xml><?xml version="1.0" encoding="utf-8"?>
<a:theme xmlns:a="http://schemas.openxmlformats.org/drawingml/2006/main" name="剪切">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剪切</Template>
  <TotalTime>114</TotalTime>
  <Words>302</Words>
  <Application>Microsoft Macintosh PowerPoint</Application>
  <PresentationFormat>宽屏</PresentationFormat>
  <Paragraphs>26</Paragraphs>
  <Slides>12</Slides>
  <Notes>1</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12</vt:i4>
      </vt:variant>
    </vt:vector>
  </HeadingPairs>
  <TitlesOfParts>
    <vt:vector size="15" baseType="lpstr">
      <vt:lpstr>等线</vt:lpstr>
      <vt:lpstr>Franklin Gothic Book</vt:lpstr>
      <vt:lpstr>剪切</vt:lpstr>
      <vt:lpstr>Project 3</vt:lpstr>
      <vt:lpstr>intoduction</vt:lpstr>
      <vt:lpstr>Gravitational Waves</vt:lpstr>
      <vt:lpstr>Black Hole</vt:lpstr>
      <vt:lpstr>target</vt:lpstr>
      <vt:lpstr>use gravitational waves to observe a black hole merger.</vt:lpstr>
      <vt:lpstr>method</vt:lpstr>
      <vt:lpstr>Step 1</vt:lpstr>
      <vt:lpstr>STEP 2</vt:lpstr>
      <vt:lpstr>STEP 3</vt:lpstr>
      <vt:lpstr>Step 4</vt:lpstr>
      <vt:lpstr>Thanks  For Listen.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Lei, Yaoqi</dc:creator>
  <cp:lastModifiedBy>Lei, Yaoqi</cp:lastModifiedBy>
  <cp:revision>3</cp:revision>
  <dcterms:created xsi:type="dcterms:W3CDTF">2024-11-04T04:27:23Z</dcterms:created>
  <dcterms:modified xsi:type="dcterms:W3CDTF">2024-11-04T06:21:39Z</dcterms:modified>
</cp:coreProperties>
</file>

<file path=docProps/thumbnail.jpeg>
</file>